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1"/>
  </p:notesMasterIdLst>
  <p:sldIdLst>
    <p:sldId id="631" r:id="rId2"/>
    <p:sldId id="591" r:id="rId3"/>
    <p:sldId id="630" r:id="rId4"/>
    <p:sldId id="621" r:id="rId5"/>
    <p:sldId id="622" r:id="rId6"/>
    <p:sldId id="623" r:id="rId7"/>
    <p:sldId id="628" r:id="rId8"/>
    <p:sldId id="629" r:id="rId9"/>
    <p:sldId id="624" r:id="rId10"/>
  </p:sldIdLst>
  <p:sldSz cx="9906000" cy="6858000" type="A4"/>
  <p:notesSz cx="7099300" cy="10234613"/>
  <p:embeddedFontLst>
    <p:embeddedFont>
      <p:font typeface="Wingdings 3" panose="05040102010807070707" pitchFamily="18" charset="2"/>
      <p:regular r:id="rId12"/>
    </p:embeddedFont>
    <p:embeddedFont>
      <p:font typeface="ＭＳ Ｐゴシック" panose="020B0600070205080204" pitchFamily="34" charset="-128"/>
      <p:regular r:id="rId1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18.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AUKTIONEN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8280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 verwendet </a:t>
            </a:r>
            <a:r>
              <a:rPr lang="de-DE" dirty="0" err="1" smtClean="0"/>
              <a:t>auktionen</a:t>
            </a:r>
            <a:r>
              <a:rPr lang="de-DE" dirty="0" smtClean="0"/>
              <a:t> und warum?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Besitzer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kunstwerken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briefmarken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maschinen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schürfrechten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funkfrequenzen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usw.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Gründe: viele märkte sind unvollständig;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es ist schwierig, die wahren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bewertungen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potenziellen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erkennen;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unterstützen bei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ermittlung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dieser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2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941" y="1174921"/>
            <a:ext cx="8695857" cy="425280"/>
          </a:xfrm>
        </p:spPr>
        <p:txBody>
          <a:bodyPr/>
          <a:lstStyle/>
          <a:p>
            <a:r>
              <a:rPr lang="de-DE" dirty="0" smtClean="0"/>
              <a:t>Klassifikation von </a:t>
            </a:r>
            <a:r>
              <a:rPr lang="de-DE" dirty="0" err="1" smtClean="0"/>
              <a:t>auktionen</a:t>
            </a:r>
            <a:r>
              <a:rPr lang="de-DE" dirty="0" smtClean="0"/>
              <a:t> – private-</a:t>
            </a:r>
            <a:r>
              <a:rPr lang="de-DE" dirty="0" err="1" smtClean="0"/>
              <a:t>value</a:t>
            </a:r>
            <a:r>
              <a:rPr lang="de-DE" dirty="0" smtClean="0"/>
              <a:t> vs. Common-</a:t>
            </a:r>
            <a:r>
              <a:rPr lang="de-DE" dirty="0" err="1" smtClean="0"/>
              <a:t>value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6381" y="1854200"/>
            <a:ext cx="8697417" cy="4264211"/>
          </a:xfrm>
        </p:spPr>
        <p:txBody>
          <a:bodyPr/>
          <a:lstStyle/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Private-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auktionen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jede Bieterin hat eine potenziell unterschiedliche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wertvorstellung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über den verkaufsgegenstand.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individuellen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voneinander unabhängig.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Common-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auktionen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grundsätzlich ist der verkaufsgegenstand (objektiv) für 	jede Bieterin gleich viel wert.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bieterinnen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haben unterschiedliche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einschätzungen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	dieses Werts.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14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3205" y="640373"/>
            <a:ext cx="8695857" cy="377469"/>
          </a:xfrm>
        </p:spPr>
        <p:txBody>
          <a:bodyPr/>
          <a:lstStyle/>
          <a:p>
            <a:r>
              <a:rPr lang="de-DE" dirty="0" smtClean="0"/>
              <a:t>Arten von </a:t>
            </a:r>
            <a:r>
              <a:rPr lang="de-DE" dirty="0" err="1" smtClean="0"/>
              <a:t>auktionen</a:t>
            </a:r>
            <a:r>
              <a:rPr lang="de-DE" dirty="0" smtClean="0"/>
              <a:t> (1)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0510" y="1206500"/>
            <a:ext cx="8697417" cy="4965701"/>
          </a:xfrm>
        </p:spPr>
        <p:txBody>
          <a:bodyPr/>
          <a:lstStyle/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Englische Auktion: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gebote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 öffentlich;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preisgebote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steigen – meist um einen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mindestbetrag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vadium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– 	bis es keine weiteren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gebote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mehr gibt;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höchste gebot gewinnt;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gewinner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zahlt sein gebot.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Holländische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auktionator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beginnt mit hohem gebot und senkt dieses 	schrittweise;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erste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der einen preis akzeptiert, gewinnt und 	zahlt diesen preis.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29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801375"/>
            <a:ext cx="8695857" cy="332644"/>
          </a:xfrm>
        </p:spPr>
        <p:txBody>
          <a:bodyPr/>
          <a:lstStyle/>
          <a:p>
            <a:r>
              <a:rPr lang="de-DE" dirty="0"/>
              <a:t>Arten von </a:t>
            </a:r>
            <a:r>
              <a:rPr lang="de-DE" dirty="0" err="1"/>
              <a:t>auktionen</a:t>
            </a:r>
            <a:r>
              <a:rPr lang="de-DE" dirty="0"/>
              <a:t> </a:t>
            </a:r>
            <a:r>
              <a:rPr lang="de-DE" dirty="0" smtClean="0"/>
              <a:t>(2)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68401"/>
            <a:ext cx="8697417" cy="5032376"/>
          </a:xfrm>
        </p:spPr>
        <p:txBody>
          <a:bodyPr/>
          <a:lstStyle/>
          <a:p>
            <a:r>
              <a:rPr lang="de-DE" sz="1600" i="1" dirty="0" smtClean="0"/>
              <a:t/>
            </a:r>
            <a:br>
              <a:rPr lang="de-DE" sz="1600" i="1" dirty="0" smtClean="0"/>
            </a:b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Auktionen mit versiegelten geboten: 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alle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gebote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werden in verschlossenem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kuvert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bis zu einem 	bestimmten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stichtag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unterbreitet und dann eröffnet – 	gleichzeitige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gebote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das beste gebot gewinnt und dieser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zahlt seinen 	gebotenen preis;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„das beste“: das höchste gebot bei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Gütern, 	oder das niedrigste, z. b. bei der vergabe von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aufträgen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	(Bauten, Reinigungsarbeiten, Buslinien, …).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Vickrey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auktionen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versiegelten geboten, jedoch: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gewinner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zahlt als preis das zweithöchste gebot!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17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510" y="1363179"/>
            <a:ext cx="8695857" cy="384939"/>
          </a:xfrm>
        </p:spPr>
        <p:txBody>
          <a:bodyPr/>
          <a:lstStyle/>
          <a:p>
            <a:r>
              <a:rPr lang="de-DE" dirty="0" smtClean="0"/>
              <a:t>Konzeption von </a:t>
            </a:r>
            <a:r>
              <a:rPr lang="de-DE" dirty="0" err="1" smtClean="0"/>
              <a:t>auktionen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9763" y="1789206"/>
            <a:ext cx="8697417" cy="4398870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Ziele: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pareto-effizienz: das gut muss an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der 	höchsten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verkauft werden.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maximierung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gewinns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verkäuferin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Wichtiger begriff: vorbehaltspreis 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ein vom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festgelegter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mindestpreis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unterhalb 	dessen es zu keinem verkauf kommt.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47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842" y="988903"/>
            <a:ext cx="8695857" cy="371492"/>
          </a:xfrm>
        </p:spPr>
        <p:txBody>
          <a:bodyPr/>
          <a:lstStyle/>
          <a:p>
            <a:r>
              <a:rPr lang="de-DE" dirty="0" smtClean="0"/>
              <a:t>Auktionen und </a:t>
            </a:r>
            <a:r>
              <a:rPr lang="de-DE" dirty="0" err="1" smtClean="0"/>
              <a:t>pareto</a:t>
            </a:r>
            <a:r>
              <a:rPr lang="de-DE" dirty="0" smtClean="0"/>
              <a:t>-effizienz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625600"/>
            <a:ext cx="8697417" cy="457517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Englische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ohne vorbehaltspreis ist effizient –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	der höchsten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erhält das gut.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Englische Auktion mit vorbehaltspreis ist dann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effizient, wenn 	der vorbehaltspreis höher ist als die höchste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	durch einen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ansonsten schon.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Holländische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muss nicht effizient sein: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der 	höchsten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wartet möglicherweise zu lange und 	verliert gegen einen	anderen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niedrigerer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Auktion mit versiegelten geboten muss nicht effizient sein, da kein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eines anderen kennt: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	der höchsten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bietet vielleicht zu niedrig und 	verliert gegen einen	anderen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Vickrey-Auktion ist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pareto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-effizient.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87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1645" y="636445"/>
            <a:ext cx="7879739" cy="398387"/>
          </a:xfrm>
        </p:spPr>
        <p:txBody>
          <a:bodyPr/>
          <a:lstStyle/>
          <a:p>
            <a:r>
              <a:rPr lang="de-DE" dirty="0" smtClean="0"/>
              <a:t>Vickrey-auktion und </a:t>
            </a:r>
            <a:r>
              <a:rPr lang="de-DE" dirty="0" err="1" smtClean="0"/>
              <a:t>pareto</a:t>
            </a:r>
            <a:r>
              <a:rPr lang="de-DE" dirty="0" smtClean="0"/>
              <a:t>-effizienz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19200"/>
            <a:ext cx="8697417" cy="498157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Obwohl kein Bieter die wahre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die anderen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kennt, ist es für jeden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rational, seine wahre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bieten; warum?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es gibt zwei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den wahren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Sie bieten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erwartete und zu maximierende Gewinn für Bieter 1 ist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dann maximiere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wahrscheinlichkeit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gewinns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d. h.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dann minimiere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gewinnwahrscheinlichkeit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d. h. </a:t>
            </a:r>
            <a:r>
              <a:rPr lang="de-DE" sz="1600" b="0" i="1" strike="sngStrike" cap="non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i="1" cap="none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 es für jeden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optimal ist, seine wahre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ehrlich zu bieten, wird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der höchsten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gewinnen. Daher ist 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vickrey-Aution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pareto-Effizient. 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425099"/>
              </p:ext>
            </p:extLst>
          </p:nvPr>
        </p:nvGraphicFramePr>
        <p:xfrm>
          <a:off x="3186953" y="3286193"/>
          <a:ext cx="3160059" cy="663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8" name="Equation" r:id="rId3" imgW="5133908" imgH="1066694" progId="Equation">
                  <p:embed/>
                </p:oleObj>
              </mc:Choice>
              <mc:Fallback>
                <p:oleObj name="Equation" r:id="rId3" imgW="5133908" imgH="1066694" progId="Equation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953" y="3286193"/>
                        <a:ext cx="3160059" cy="663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029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523" y="931380"/>
            <a:ext cx="8695857" cy="287820"/>
          </a:xfrm>
        </p:spPr>
        <p:txBody>
          <a:bodyPr/>
          <a:lstStyle/>
          <a:p>
            <a:r>
              <a:rPr lang="de-DE" dirty="0" smtClean="0"/>
              <a:t>Common-Value </a:t>
            </a:r>
            <a:r>
              <a:rPr lang="de-DE" dirty="0" err="1" smtClean="0"/>
              <a:t>auktionen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92398" y="1536701"/>
            <a:ext cx="8697417" cy="449580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Obwohl der verkaufsgegenstand (objektiv) für jeden potenziellen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denselben wert hat, unterscheiden sich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ihre eigene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schätzung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dieses ‚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common-value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‘.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Schätzung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sei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ɛ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wobei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common-value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ɛ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Schätzfehler des Bietenden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jeder seine wahre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angibt, dann gewinnt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dem größten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schätzfehler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ɛ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d. h.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</a:t>
            </a:r>
            <a:r>
              <a:rPr lang="de-DE" sz="1600" b="0" i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ɛ</a:t>
            </a:r>
            <a:r>
              <a:rPr lang="de-DE" sz="1600" b="0" i="1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i="1" cap="none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gewinnt, wobei dieser maximale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fehler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regel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positiv sein wird.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ehrlicher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zahlt daher (durchschnittlich) mehr als seine wahre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bewertung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– das ist der fluch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gewinners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Man sollte daher in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common-value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weniger als </a:t>
            </a:r>
            <a:r>
              <a:rPr lang="de-DE" sz="1600" b="0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bieten.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79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480</Words>
  <Application>Microsoft Office PowerPoint</Application>
  <PresentationFormat>A4-Papier (210x297 mm)</PresentationFormat>
  <Paragraphs>75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Times New Roman</vt:lpstr>
      <vt:lpstr>Symbol</vt:lpstr>
      <vt:lpstr>Arial</vt:lpstr>
      <vt:lpstr>Wingdings 3</vt:lpstr>
      <vt:lpstr>ＭＳ Ｐゴシック</vt:lpstr>
      <vt:lpstr>2015_deGruyter_ppt_screen_template_Arial</vt:lpstr>
      <vt:lpstr>Equation</vt:lpstr>
      <vt:lpstr>18. Kapitel</vt:lpstr>
      <vt:lpstr>Wer verwendet auktionen und warum?</vt:lpstr>
      <vt:lpstr>Klassifikation von auktionen – private-value vs. Common-value</vt:lpstr>
      <vt:lpstr>Arten von auktionen (1) </vt:lpstr>
      <vt:lpstr>Arten von auktionen (2) </vt:lpstr>
      <vt:lpstr>Konzeption von auktionen </vt:lpstr>
      <vt:lpstr>Auktionen und pareto-effizienz </vt:lpstr>
      <vt:lpstr>Vickrey-auktion und pareto-effizienz </vt:lpstr>
      <vt:lpstr>Common-Value auktionen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2016-08-17T08:55:58Z</dcterms:modified>
</cp:coreProperties>
</file>